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Lst>
  <p:sldSz cx="18288000" cy="10287000"/>
  <p:notesSz cx="6858000" cy="9144000"/>
  <p:embeddedFontLst>
    <p:embeddedFont>
      <p:font typeface="Open Sans" charset="1" panose="020B0606030504020204"/>
      <p:regular r:id="rId6"/>
    </p:embeddedFont>
    <p:embeddedFont>
      <p:font typeface="Open Sans Bold" charset="1" panose="020B0806030504020204"/>
      <p:regular r:id="rId7"/>
    </p:embeddedFont>
    <p:embeddedFont>
      <p:font typeface="Open Sans Italics" charset="1" panose="020B0606030504020204"/>
      <p:regular r:id="rId8"/>
    </p:embeddedFont>
    <p:embeddedFont>
      <p:font typeface="Open Sans Bold Italics" charset="1" panose="020B0806030504020204"/>
      <p:regular r:id="rId9"/>
    </p:embeddedFont>
    <p:embeddedFont>
      <p:font typeface="Libre Baskerville" charset="1" panose="02000000000000000000"/>
      <p:regular r:id="rId10"/>
    </p:embeddedFont>
    <p:embeddedFont>
      <p:font typeface="Libre Baskerville Bold" charset="1" panose="02000000000000000000"/>
      <p:regular r:id="rId11"/>
    </p:embeddedFont>
    <p:embeddedFont>
      <p:font typeface="Libre Baskerville Italics" charset="1" panose="02000000000000000000"/>
      <p:regular r:id="rId12"/>
    </p:embeddedFont>
    <p:embeddedFont>
      <p:font typeface="Arimo" charset="1" panose="020B0604020202020204"/>
      <p:regular r:id="rId13"/>
    </p:embeddedFont>
    <p:embeddedFont>
      <p:font typeface="Arimo Bold" charset="1" panose="020B0704020202020204"/>
      <p:regular r:id="rId14"/>
    </p:embeddedFont>
    <p:embeddedFont>
      <p:font typeface="Arimo Italics" charset="1" panose="020B0604020202090204"/>
      <p:regular r:id="rId15"/>
    </p:embeddedFont>
    <p:embeddedFont>
      <p:font typeface="Arimo Bold Italics" charset="1" panose="020B0704020202090204"/>
      <p:regular r:id="rId16"/>
    </p:embeddedFont>
    <p:embeddedFont>
      <p:font typeface="Crimson Pro" charset="1" panose="00000000000000000000"/>
      <p:regular r:id="rId17"/>
    </p:embeddedFont>
    <p:embeddedFont>
      <p:font typeface="Crimson Pro Bold" charset="1" panose="00000000000000000000"/>
      <p:regular r:id="rId18"/>
    </p:embeddedFont>
    <p:embeddedFont>
      <p:font typeface="Crimson Pro Italics" charset="1" panose="00000000000000000000"/>
      <p:regular r:id="rId19"/>
    </p:embeddedFont>
    <p:embeddedFont>
      <p:font typeface="Crimson Pro Bold Italics" charset="1" panose="00000000000000000000"/>
      <p:regular r:id="rId20"/>
    </p:embeddedFont>
    <p:embeddedFont>
      <p:font typeface="Anaktoria" charset="1" panose="02020602090805090A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431" r="0" b="11255"/>
          <a:stretch>
            <a:fillRect/>
          </a:stretch>
        </p:blipFill>
        <p:spPr>
          <a:xfrm flipH="false" flipV="false" rot="0">
            <a:off x="261319" y="291107"/>
            <a:ext cx="17765362" cy="9751776"/>
          </a:xfrm>
          <a:prstGeom prst="rect">
            <a:avLst/>
          </a:prstGeom>
        </p:spPr>
      </p:pic>
      <p:pic>
        <p:nvPicPr>
          <p:cNvPr name="Picture 3" id="3"/>
          <p:cNvPicPr>
            <a:picLocks noChangeAspect="true"/>
          </p:cNvPicPr>
          <p:nvPr/>
        </p:nvPicPr>
        <p:blipFill>
          <a:blip r:embed="rId3"/>
          <a:srcRect l="0" t="25848" r="0" b="25848"/>
          <a:stretch>
            <a:fillRect/>
          </a:stretch>
        </p:blipFill>
        <p:spPr>
          <a:xfrm flipH="false" flipV="false" rot="0">
            <a:off x="0" y="2457450"/>
            <a:ext cx="15677898" cy="5372100"/>
          </a:xfrm>
          <a:prstGeom prst="rect">
            <a:avLst/>
          </a:prstGeom>
        </p:spPr>
      </p:pic>
      <p:sp>
        <p:nvSpPr>
          <p:cNvPr name="AutoShape 4" id="4"/>
          <p:cNvSpPr/>
          <p:nvPr/>
        </p:nvSpPr>
        <p:spPr>
          <a:xfrm rot="5400000">
            <a:off x="-1652543" y="5138693"/>
            <a:ext cx="5372100" cy="9615"/>
          </a:xfrm>
          <a:prstGeom prst="rect">
            <a:avLst/>
          </a:prstGeom>
          <a:solidFill>
            <a:srgbClr val="000000"/>
          </a:solidFill>
        </p:spPr>
      </p:sp>
      <p:sp>
        <p:nvSpPr>
          <p:cNvPr name="TextBox 5" id="5"/>
          <p:cNvSpPr txBox="true"/>
          <p:nvPr/>
        </p:nvSpPr>
        <p:spPr>
          <a:xfrm rot="0">
            <a:off x="1028700" y="2647950"/>
            <a:ext cx="13382964" cy="2715260"/>
          </a:xfrm>
          <a:prstGeom prst="rect">
            <a:avLst/>
          </a:prstGeom>
        </p:spPr>
        <p:txBody>
          <a:bodyPr anchor="t" rtlCol="false" tIns="0" lIns="0" bIns="0" rIns="0">
            <a:spAutoFit/>
          </a:bodyPr>
          <a:lstStyle/>
          <a:p>
            <a:pPr marL="0" indent="0" lvl="0">
              <a:lnSpc>
                <a:spcPts val="10400"/>
              </a:lnSpc>
              <a:spcBef>
                <a:spcPct val="0"/>
              </a:spcBef>
            </a:pPr>
            <a:r>
              <a:rPr lang="en-US" sz="10400" spc="-301">
                <a:solidFill>
                  <a:srgbClr val="000000"/>
                </a:solidFill>
                <a:latin typeface="Libre Baskerville Italics"/>
              </a:rPr>
              <a:t>U</a:t>
            </a:r>
            <a:r>
              <a:rPr lang="en-US" sz="10400" spc="-301" u="none">
                <a:solidFill>
                  <a:srgbClr val="000000"/>
                </a:solidFill>
                <a:latin typeface="Libre Baskerville Italics"/>
              </a:rPr>
              <a:t>rgensi Pancasila sebagai Sistem Etika</a:t>
            </a:r>
          </a:p>
        </p:txBody>
      </p:sp>
      <p:grpSp>
        <p:nvGrpSpPr>
          <p:cNvPr name="Group 6" id="6"/>
          <p:cNvGrpSpPr/>
          <p:nvPr/>
        </p:nvGrpSpPr>
        <p:grpSpPr>
          <a:xfrm rot="0">
            <a:off x="-998417" y="3625266"/>
            <a:ext cx="17437198" cy="3997133"/>
            <a:chOff x="0" y="0"/>
            <a:chExt cx="23249597" cy="5329511"/>
          </a:xfrm>
        </p:grpSpPr>
        <p:sp>
          <p:nvSpPr>
            <p:cNvPr name="TextBox 7" id="7"/>
            <p:cNvSpPr txBox="true"/>
            <p:nvPr/>
          </p:nvSpPr>
          <p:spPr>
            <a:xfrm rot="0">
              <a:off x="0" y="-9525"/>
              <a:ext cx="23249597" cy="1957536"/>
            </a:xfrm>
            <a:prstGeom prst="rect">
              <a:avLst/>
            </a:prstGeom>
          </p:spPr>
          <p:txBody>
            <a:bodyPr anchor="t" rtlCol="false" tIns="0" lIns="0" bIns="0" rIns="0">
              <a:spAutoFit/>
            </a:bodyPr>
            <a:lstStyle/>
            <a:p>
              <a:pPr algn="ctr" marL="0" indent="0" lvl="0">
                <a:lnSpc>
                  <a:spcPts val="11616"/>
                </a:lnSpc>
              </a:pPr>
            </a:p>
          </p:txBody>
        </p:sp>
        <p:sp>
          <p:nvSpPr>
            <p:cNvPr name="TextBox 8" id="8"/>
            <p:cNvSpPr txBox="true"/>
            <p:nvPr/>
          </p:nvSpPr>
          <p:spPr>
            <a:xfrm rot="0">
              <a:off x="3089359" y="2408553"/>
              <a:ext cx="17070878" cy="2920958"/>
            </a:xfrm>
            <a:prstGeom prst="rect">
              <a:avLst/>
            </a:prstGeom>
          </p:spPr>
          <p:txBody>
            <a:bodyPr anchor="t" rtlCol="false" tIns="0" lIns="0" bIns="0" rIns="0">
              <a:spAutoFit/>
            </a:bodyPr>
            <a:lstStyle/>
            <a:p>
              <a:pPr marL="0" indent="0" lvl="0">
                <a:lnSpc>
                  <a:spcPts val="4384"/>
                </a:lnSpc>
                <a:spcBef>
                  <a:spcPct val="0"/>
                </a:spcBef>
              </a:pPr>
              <a:r>
                <a:rPr lang="en-US" sz="3200">
                  <a:solidFill>
                    <a:srgbClr val="000000"/>
                  </a:solidFill>
                  <a:latin typeface="Crimson Pro"/>
                </a:rPr>
                <a:t>Etika </a:t>
              </a:r>
              <a:r>
                <a:rPr lang="en-US" sz="3200" u="none">
                  <a:solidFill>
                    <a:srgbClr val="000000"/>
                  </a:solidFill>
                  <a:latin typeface="Crimson Pro"/>
                </a:rPr>
                <a:t>Pancasila diperlukan dalam kehidupan bermasyarakat, berbangsa, dan bernegara sebab berisikan tuntunan nilai-nilai moral yang hidup. Namun, diperlukan kajian kritis rasional terhadap nilai-nilai moral yang hidup tersebut agar tidak terjebak ke dalam pandangan yang bersifat mitos.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20" t="28686" r="3920" b="0"/>
          <a:stretch>
            <a:fillRect/>
          </a:stretch>
        </p:blipFill>
        <p:spPr>
          <a:xfrm flipH="false" flipV="false" rot="0">
            <a:off x="261319" y="291107"/>
            <a:ext cx="17765362" cy="9751776"/>
          </a:xfrm>
          <a:prstGeom prst="rect">
            <a:avLst/>
          </a:prstGeom>
        </p:spPr>
      </p:pic>
      <p:sp>
        <p:nvSpPr>
          <p:cNvPr name="AutoShape 3" id="3"/>
          <p:cNvSpPr/>
          <p:nvPr/>
        </p:nvSpPr>
        <p:spPr>
          <a:xfrm rot="0">
            <a:off x="-1219200" y="9651048"/>
            <a:ext cx="15297932" cy="9525"/>
          </a:xfrm>
          <a:prstGeom prst="rect">
            <a:avLst/>
          </a:prstGeom>
          <a:solidFill>
            <a:srgbClr val="000000"/>
          </a:solidFill>
        </p:spPr>
      </p:sp>
      <p:sp>
        <p:nvSpPr>
          <p:cNvPr name="AutoShape 4" id="4"/>
          <p:cNvSpPr/>
          <p:nvPr/>
        </p:nvSpPr>
        <p:spPr>
          <a:xfrm rot="0">
            <a:off x="1028700" y="3816850"/>
            <a:ext cx="1371600" cy="95250"/>
          </a:xfrm>
          <a:prstGeom prst="rect">
            <a:avLst/>
          </a:prstGeom>
          <a:solidFill>
            <a:srgbClr val="473C38"/>
          </a:solidFill>
        </p:spPr>
      </p:sp>
      <p:sp>
        <p:nvSpPr>
          <p:cNvPr name="TextBox 5" id="5"/>
          <p:cNvSpPr txBox="true"/>
          <p:nvPr/>
        </p:nvSpPr>
        <p:spPr>
          <a:xfrm rot="0">
            <a:off x="8397376" y="1019175"/>
            <a:ext cx="8686800" cy="1470533"/>
          </a:xfrm>
          <a:prstGeom prst="rect">
            <a:avLst/>
          </a:prstGeom>
        </p:spPr>
        <p:txBody>
          <a:bodyPr anchor="t" rtlCol="false" tIns="0" lIns="0" bIns="0" rIns="0">
            <a:spAutoFit/>
          </a:bodyPr>
          <a:lstStyle/>
          <a:p>
            <a:pPr marL="0" indent="0" lvl="0">
              <a:lnSpc>
                <a:spcPts val="11616"/>
              </a:lnSpc>
              <a:spcBef>
                <a:spcPct val="0"/>
              </a:spcBef>
            </a:pPr>
            <a:r>
              <a:rPr lang="en-US" sz="9600" spc="-278">
                <a:solidFill>
                  <a:srgbClr val="000000"/>
                </a:solidFill>
                <a:latin typeface="Libre Baskerville Italics"/>
              </a:rPr>
              <a:t>Korupsi</a:t>
            </a:r>
          </a:p>
        </p:txBody>
      </p:sp>
      <p:grpSp>
        <p:nvGrpSpPr>
          <p:cNvPr name="Group 6" id="6"/>
          <p:cNvGrpSpPr/>
          <p:nvPr/>
        </p:nvGrpSpPr>
        <p:grpSpPr>
          <a:xfrm rot="0">
            <a:off x="8397376" y="1813159"/>
            <a:ext cx="9104291" cy="4197883"/>
            <a:chOff x="0" y="0"/>
            <a:chExt cx="12139055" cy="5597177"/>
          </a:xfrm>
        </p:grpSpPr>
        <p:sp>
          <p:nvSpPr>
            <p:cNvPr name="TextBox 7" id="7"/>
            <p:cNvSpPr txBox="true"/>
            <p:nvPr/>
          </p:nvSpPr>
          <p:spPr>
            <a:xfrm rot="0">
              <a:off x="0" y="-47625"/>
              <a:ext cx="12139055" cy="610489"/>
            </a:xfrm>
            <a:prstGeom prst="rect">
              <a:avLst/>
            </a:prstGeom>
          </p:spPr>
          <p:txBody>
            <a:bodyPr anchor="t" rtlCol="false" tIns="0" lIns="0" bIns="0" rIns="0">
              <a:spAutoFit/>
            </a:bodyPr>
            <a:lstStyle/>
            <a:p>
              <a:pPr algn="just" marL="0" indent="0" lvl="0">
                <a:lnSpc>
                  <a:spcPts val="3836"/>
                </a:lnSpc>
                <a:spcBef>
                  <a:spcPct val="0"/>
                </a:spcBef>
              </a:pPr>
            </a:p>
          </p:txBody>
        </p:sp>
        <p:sp>
          <p:nvSpPr>
            <p:cNvPr name="TextBox 8" id="8"/>
            <p:cNvSpPr txBox="true"/>
            <p:nvPr/>
          </p:nvSpPr>
          <p:spPr>
            <a:xfrm rot="0">
              <a:off x="0" y="1125888"/>
              <a:ext cx="12139055" cy="4471289"/>
            </a:xfrm>
            <a:prstGeom prst="rect">
              <a:avLst/>
            </a:prstGeom>
          </p:spPr>
          <p:txBody>
            <a:bodyPr anchor="t" rtlCol="false" tIns="0" lIns="0" bIns="0" rIns="0">
              <a:spAutoFit/>
            </a:bodyPr>
            <a:lstStyle/>
            <a:p>
              <a:pPr marL="0" indent="0" lvl="0">
                <a:lnSpc>
                  <a:spcPts val="3836"/>
                </a:lnSpc>
                <a:spcBef>
                  <a:spcPct val="0"/>
                </a:spcBef>
              </a:pPr>
              <a:r>
                <a:rPr lang="en-US" sz="2800">
                  <a:solidFill>
                    <a:srgbClr val="000000"/>
                  </a:solidFill>
                  <a:latin typeface="Crimson Pro"/>
                </a:rPr>
                <a:t>Ko</a:t>
              </a:r>
              <a:r>
                <a:rPr lang="en-US" sz="2800" u="none">
                  <a:solidFill>
                    <a:srgbClr val="000000"/>
                  </a:solidFill>
                  <a:latin typeface="Crimson Pro"/>
                </a:rPr>
                <a:t>rupsi merupakan penyakit sosial yang menggerogoti sendi-sendi bangsa dan merusak tatanan hidup bernegara. Korupsi di Indonesia sudah tergolong extra ordinary crime karena telah merusak, tidak saja keuangan negara dan potensi ekonomi negara, tetapi juga telah meluluhlantakan pilar-pilar sosio budaya, moral, politik, dan tatanan hukum dan keamanan nasional.</a:t>
              </a:r>
            </a:p>
          </p:txBody>
        </p:sp>
      </p:grpSp>
      <p:pic>
        <p:nvPicPr>
          <p:cNvPr name="Picture 9" id="9"/>
          <p:cNvPicPr>
            <a:picLocks noChangeAspect="true"/>
          </p:cNvPicPr>
          <p:nvPr/>
        </p:nvPicPr>
        <p:blipFill>
          <a:blip r:embed="rId3"/>
          <a:srcRect l="0" t="0" r="0" b="0"/>
          <a:stretch>
            <a:fillRect/>
          </a:stretch>
        </p:blipFill>
        <p:spPr>
          <a:xfrm flipH="false" flipV="false" rot="0">
            <a:off x="1498018" y="291107"/>
            <a:ext cx="6522032" cy="922929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20" t="28686" r="3920" b="0"/>
          <a:stretch>
            <a:fillRect/>
          </a:stretch>
        </p:blipFill>
        <p:spPr>
          <a:xfrm flipH="false" flipV="false" rot="0">
            <a:off x="261319" y="291107"/>
            <a:ext cx="17765362" cy="9751776"/>
          </a:xfrm>
          <a:prstGeom prst="rect">
            <a:avLst/>
          </a:prstGeom>
        </p:spPr>
      </p:pic>
      <p:sp>
        <p:nvSpPr>
          <p:cNvPr name="AutoShape 3" id="3"/>
          <p:cNvSpPr/>
          <p:nvPr/>
        </p:nvSpPr>
        <p:spPr>
          <a:xfrm rot="0">
            <a:off x="-1219200" y="9651048"/>
            <a:ext cx="15297932" cy="9525"/>
          </a:xfrm>
          <a:prstGeom prst="rect">
            <a:avLst/>
          </a:prstGeom>
          <a:solidFill>
            <a:srgbClr val="000000"/>
          </a:solidFill>
        </p:spPr>
      </p:sp>
      <p:sp>
        <p:nvSpPr>
          <p:cNvPr name="TextBox 4" id="4"/>
          <p:cNvSpPr txBox="true"/>
          <p:nvPr/>
        </p:nvSpPr>
        <p:spPr>
          <a:xfrm rot="0">
            <a:off x="8397376" y="1019175"/>
            <a:ext cx="8686800" cy="1470533"/>
          </a:xfrm>
          <a:prstGeom prst="rect">
            <a:avLst/>
          </a:prstGeom>
        </p:spPr>
        <p:txBody>
          <a:bodyPr anchor="t" rtlCol="false" tIns="0" lIns="0" bIns="0" rIns="0">
            <a:spAutoFit/>
          </a:bodyPr>
          <a:lstStyle/>
          <a:p>
            <a:pPr marL="0" indent="0" lvl="0">
              <a:lnSpc>
                <a:spcPts val="11616"/>
              </a:lnSpc>
              <a:spcBef>
                <a:spcPct val="0"/>
              </a:spcBef>
            </a:pPr>
            <a:r>
              <a:rPr lang="en-US" sz="9600" spc="-278">
                <a:solidFill>
                  <a:srgbClr val="000000"/>
                </a:solidFill>
                <a:latin typeface="Libre Baskerville Italics"/>
              </a:rPr>
              <a:t>Terorisme</a:t>
            </a:r>
          </a:p>
        </p:txBody>
      </p:sp>
      <p:grpSp>
        <p:nvGrpSpPr>
          <p:cNvPr name="Group 5" id="5"/>
          <p:cNvGrpSpPr/>
          <p:nvPr/>
        </p:nvGrpSpPr>
        <p:grpSpPr>
          <a:xfrm rot="0">
            <a:off x="8397376" y="1879067"/>
            <a:ext cx="9104291" cy="2750083"/>
            <a:chOff x="0" y="0"/>
            <a:chExt cx="12139055" cy="3666777"/>
          </a:xfrm>
        </p:grpSpPr>
        <p:sp>
          <p:nvSpPr>
            <p:cNvPr name="TextBox 6" id="6"/>
            <p:cNvSpPr txBox="true"/>
            <p:nvPr/>
          </p:nvSpPr>
          <p:spPr>
            <a:xfrm rot="0">
              <a:off x="0" y="-47625"/>
              <a:ext cx="12139055" cy="610489"/>
            </a:xfrm>
            <a:prstGeom prst="rect">
              <a:avLst/>
            </a:prstGeom>
          </p:spPr>
          <p:txBody>
            <a:bodyPr anchor="t" rtlCol="false" tIns="0" lIns="0" bIns="0" rIns="0">
              <a:spAutoFit/>
            </a:bodyPr>
            <a:lstStyle/>
            <a:p>
              <a:pPr algn="just" marL="0" indent="0" lvl="0">
                <a:lnSpc>
                  <a:spcPts val="3836"/>
                </a:lnSpc>
                <a:spcBef>
                  <a:spcPct val="0"/>
                </a:spcBef>
              </a:pPr>
            </a:p>
          </p:txBody>
        </p:sp>
        <p:sp>
          <p:nvSpPr>
            <p:cNvPr name="TextBox 7" id="7"/>
            <p:cNvSpPr txBox="true"/>
            <p:nvPr/>
          </p:nvSpPr>
          <p:spPr>
            <a:xfrm rot="0">
              <a:off x="0" y="1125888"/>
              <a:ext cx="12139055" cy="2540889"/>
            </a:xfrm>
            <a:prstGeom prst="rect">
              <a:avLst/>
            </a:prstGeom>
          </p:spPr>
          <p:txBody>
            <a:bodyPr anchor="t" rtlCol="false" tIns="0" lIns="0" bIns="0" rIns="0">
              <a:spAutoFit/>
            </a:bodyPr>
            <a:lstStyle/>
            <a:p>
              <a:pPr marL="0" indent="0" lvl="0">
                <a:lnSpc>
                  <a:spcPts val="3836"/>
                </a:lnSpc>
                <a:spcBef>
                  <a:spcPct val="0"/>
                </a:spcBef>
              </a:pPr>
              <a:r>
                <a:rPr lang="en-US" sz="2800">
                  <a:solidFill>
                    <a:srgbClr val="000000"/>
                  </a:solidFill>
                  <a:latin typeface="Crimson Pro"/>
                </a:rPr>
                <a:t>ma</a:t>
              </a:r>
              <a:r>
                <a:rPr lang="en-US" sz="2800" u="none">
                  <a:solidFill>
                    <a:srgbClr val="000000"/>
                  </a:solidFill>
                  <a:latin typeface="Crimson Pro"/>
                </a:rPr>
                <a:t>sih terjadinya aksi terorisme yang mengatasnamakan agama sehingga dapat merusak semangat toleransi dalam kehidupan antar umat beragama, dan meluluhlantakkan semangat persatuan atau mengancam disintegrasi bangsa.</a:t>
              </a:r>
            </a:p>
          </p:txBody>
        </p:sp>
      </p:grpSp>
      <p:pic>
        <p:nvPicPr>
          <p:cNvPr name="Picture 8" id="8"/>
          <p:cNvPicPr>
            <a:picLocks noChangeAspect="true"/>
          </p:cNvPicPr>
          <p:nvPr/>
        </p:nvPicPr>
        <p:blipFill>
          <a:blip r:embed="rId3"/>
          <a:srcRect l="719" t="0" r="719" b="0"/>
          <a:stretch>
            <a:fillRect/>
          </a:stretch>
        </p:blipFill>
        <p:spPr>
          <a:xfrm flipH="false" flipV="false" rot="0">
            <a:off x="1552592" y="0"/>
            <a:ext cx="6522032" cy="922929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20" t="28686" r="3920" b="0"/>
          <a:stretch>
            <a:fillRect/>
          </a:stretch>
        </p:blipFill>
        <p:spPr>
          <a:xfrm flipH="false" flipV="false" rot="0">
            <a:off x="261319" y="291107"/>
            <a:ext cx="17765362" cy="9751776"/>
          </a:xfrm>
          <a:prstGeom prst="rect">
            <a:avLst/>
          </a:prstGeom>
        </p:spPr>
      </p:pic>
      <p:sp>
        <p:nvSpPr>
          <p:cNvPr name="AutoShape 3" id="3"/>
          <p:cNvSpPr/>
          <p:nvPr/>
        </p:nvSpPr>
        <p:spPr>
          <a:xfrm rot="0">
            <a:off x="-1219200" y="9651048"/>
            <a:ext cx="15297932" cy="9525"/>
          </a:xfrm>
          <a:prstGeom prst="rect">
            <a:avLst/>
          </a:prstGeom>
          <a:solidFill>
            <a:srgbClr val="000000"/>
          </a:solidFill>
        </p:spPr>
      </p:sp>
      <p:sp>
        <p:nvSpPr>
          <p:cNvPr name="AutoShape 4" id="4"/>
          <p:cNvSpPr/>
          <p:nvPr/>
        </p:nvSpPr>
        <p:spPr>
          <a:xfrm rot="0">
            <a:off x="1028700" y="3816850"/>
            <a:ext cx="1371600" cy="95250"/>
          </a:xfrm>
          <a:prstGeom prst="rect">
            <a:avLst/>
          </a:prstGeom>
          <a:solidFill>
            <a:srgbClr val="473C38"/>
          </a:solidFill>
        </p:spPr>
      </p:sp>
      <p:pic>
        <p:nvPicPr>
          <p:cNvPr name="Picture 5" id="5"/>
          <p:cNvPicPr>
            <a:picLocks noChangeAspect="true"/>
          </p:cNvPicPr>
          <p:nvPr/>
        </p:nvPicPr>
        <p:blipFill>
          <a:blip r:embed="rId3"/>
          <a:srcRect l="0" t="4889" r="0" b="4889"/>
          <a:stretch>
            <a:fillRect/>
          </a:stretch>
        </p:blipFill>
        <p:spPr>
          <a:xfrm flipH="false" flipV="false" rot="0">
            <a:off x="782569" y="0"/>
            <a:ext cx="7043124" cy="9258300"/>
          </a:xfrm>
          <a:prstGeom prst="rect">
            <a:avLst/>
          </a:prstGeom>
        </p:spPr>
      </p:pic>
      <p:sp>
        <p:nvSpPr>
          <p:cNvPr name="TextBox 6" id="6"/>
          <p:cNvSpPr txBox="true"/>
          <p:nvPr/>
        </p:nvSpPr>
        <p:spPr>
          <a:xfrm rot="0">
            <a:off x="8124016" y="468068"/>
            <a:ext cx="9135284" cy="4416933"/>
          </a:xfrm>
          <a:prstGeom prst="rect">
            <a:avLst/>
          </a:prstGeom>
        </p:spPr>
        <p:txBody>
          <a:bodyPr anchor="t" rtlCol="false" tIns="0" lIns="0" bIns="0" rIns="0">
            <a:spAutoFit/>
          </a:bodyPr>
          <a:lstStyle/>
          <a:p>
            <a:pPr marL="0" indent="0" lvl="0">
              <a:lnSpc>
                <a:spcPts val="11616"/>
              </a:lnSpc>
              <a:spcBef>
                <a:spcPct val="0"/>
              </a:spcBef>
            </a:pPr>
            <a:r>
              <a:rPr lang="en-US" sz="9600" spc="-278">
                <a:solidFill>
                  <a:srgbClr val="000000"/>
                </a:solidFill>
                <a:latin typeface="Libre Baskerville Italics"/>
              </a:rPr>
              <a:t>Pelanggaran Hak Asasi Manusia (HAM)</a:t>
            </a:r>
          </a:p>
        </p:txBody>
      </p:sp>
      <p:grpSp>
        <p:nvGrpSpPr>
          <p:cNvPr name="Group 7" id="7"/>
          <p:cNvGrpSpPr/>
          <p:nvPr/>
        </p:nvGrpSpPr>
        <p:grpSpPr>
          <a:xfrm rot="0">
            <a:off x="8124016" y="4081291"/>
            <a:ext cx="10006631" cy="2750083"/>
            <a:chOff x="0" y="0"/>
            <a:chExt cx="13342175" cy="3666777"/>
          </a:xfrm>
        </p:grpSpPr>
        <p:sp>
          <p:nvSpPr>
            <p:cNvPr name="TextBox 8" id="8"/>
            <p:cNvSpPr txBox="true"/>
            <p:nvPr/>
          </p:nvSpPr>
          <p:spPr>
            <a:xfrm rot="0">
              <a:off x="0" y="-47625"/>
              <a:ext cx="13342175" cy="610489"/>
            </a:xfrm>
            <a:prstGeom prst="rect">
              <a:avLst/>
            </a:prstGeom>
          </p:spPr>
          <p:txBody>
            <a:bodyPr anchor="t" rtlCol="false" tIns="0" lIns="0" bIns="0" rIns="0">
              <a:spAutoFit/>
            </a:bodyPr>
            <a:lstStyle/>
            <a:p>
              <a:pPr algn="just" marL="0" indent="0" lvl="0">
                <a:lnSpc>
                  <a:spcPts val="3836"/>
                </a:lnSpc>
                <a:spcBef>
                  <a:spcPct val="0"/>
                </a:spcBef>
              </a:pPr>
            </a:p>
          </p:txBody>
        </p:sp>
        <p:sp>
          <p:nvSpPr>
            <p:cNvPr name="TextBox 9" id="9"/>
            <p:cNvSpPr txBox="true"/>
            <p:nvPr/>
          </p:nvSpPr>
          <p:spPr>
            <a:xfrm rot="0">
              <a:off x="0" y="1125888"/>
              <a:ext cx="13342175" cy="2540889"/>
            </a:xfrm>
            <a:prstGeom prst="rect">
              <a:avLst/>
            </a:prstGeom>
          </p:spPr>
          <p:txBody>
            <a:bodyPr anchor="t" rtlCol="false" tIns="0" lIns="0" bIns="0" rIns="0">
              <a:spAutoFit/>
            </a:bodyPr>
            <a:lstStyle/>
            <a:p>
              <a:pPr marL="0" indent="0" lvl="0">
                <a:lnSpc>
                  <a:spcPts val="3835"/>
                </a:lnSpc>
                <a:spcBef>
                  <a:spcPct val="0"/>
                </a:spcBef>
              </a:pPr>
              <a:r>
                <a:rPr lang="en-US" sz="2800">
                  <a:solidFill>
                    <a:srgbClr val="000000"/>
                  </a:solidFill>
                  <a:latin typeface="Crimson Pro"/>
                </a:rPr>
                <a:t>Ma</a:t>
              </a:r>
              <a:r>
                <a:rPr lang="en-US" sz="2800" u="none">
                  <a:solidFill>
                    <a:srgbClr val="000000"/>
                  </a:solidFill>
                  <a:latin typeface="Crimson Pro"/>
                </a:rPr>
                <a:t>sih terjadinya pelanggaran hak asasi manusia (HAM) dalam kehidupan bernegara, seperti:</a:t>
              </a:r>
            </a:p>
            <a:p>
              <a:pPr marL="0" indent="0" lvl="0">
                <a:lnSpc>
                  <a:spcPts val="3836"/>
                </a:lnSpc>
                <a:spcBef>
                  <a:spcPct val="0"/>
                </a:spcBef>
              </a:pPr>
              <a:r>
                <a:rPr lang="en-US" sz="2800" u="none">
                  <a:solidFill>
                    <a:srgbClr val="000000"/>
                  </a:solidFill>
                  <a:latin typeface="Crimson Pro"/>
                </a:rPr>
                <a:t>kasus penyerbuan Lembaga Pemasyarakatan Cebongan Yogyakarta, pada tahun 2013 yang lalu.</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20" t="28686" r="3920" b="0"/>
          <a:stretch>
            <a:fillRect/>
          </a:stretch>
        </p:blipFill>
        <p:spPr>
          <a:xfrm flipH="false" flipV="false" rot="0">
            <a:off x="261319" y="291107"/>
            <a:ext cx="17765362" cy="9751776"/>
          </a:xfrm>
          <a:prstGeom prst="rect">
            <a:avLst/>
          </a:prstGeom>
        </p:spPr>
      </p:pic>
      <p:sp>
        <p:nvSpPr>
          <p:cNvPr name="AutoShape 3" id="3"/>
          <p:cNvSpPr/>
          <p:nvPr/>
        </p:nvSpPr>
        <p:spPr>
          <a:xfrm rot="0">
            <a:off x="-1219200" y="9651048"/>
            <a:ext cx="15297932" cy="9525"/>
          </a:xfrm>
          <a:prstGeom prst="rect">
            <a:avLst/>
          </a:prstGeom>
          <a:solidFill>
            <a:srgbClr val="000000"/>
          </a:solidFill>
        </p:spPr>
      </p:sp>
      <p:sp>
        <p:nvSpPr>
          <p:cNvPr name="AutoShape 4" id="4"/>
          <p:cNvSpPr/>
          <p:nvPr/>
        </p:nvSpPr>
        <p:spPr>
          <a:xfrm rot="0">
            <a:off x="1028700" y="3816850"/>
            <a:ext cx="1371600" cy="95250"/>
          </a:xfrm>
          <a:prstGeom prst="rect">
            <a:avLst/>
          </a:prstGeom>
          <a:solidFill>
            <a:srgbClr val="473C38"/>
          </a:solidFill>
        </p:spPr>
      </p:sp>
      <p:pic>
        <p:nvPicPr>
          <p:cNvPr name="Picture 5" id="5"/>
          <p:cNvPicPr>
            <a:picLocks noChangeAspect="true"/>
          </p:cNvPicPr>
          <p:nvPr/>
        </p:nvPicPr>
        <p:blipFill>
          <a:blip r:embed="rId3"/>
          <a:srcRect l="0" t="1619" r="0" b="1619"/>
          <a:stretch>
            <a:fillRect/>
          </a:stretch>
        </p:blipFill>
        <p:spPr>
          <a:xfrm flipH="false" flipV="false" rot="0">
            <a:off x="621834" y="2540189"/>
            <a:ext cx="7055250" cy="4745684"/>
          </a:xfrm>
          <a:prstGeom prst="rect">
            <a:avLst/>
          </a:prstGeom>
        </p:spPr>
      </p:pic>
      <p:sp>
        <p:nvSpPr>
          <p:cNvPr name="TextBox 6" id="6"/>
          <p:cNvSpPr txBox="true"/>
          <p:nvPr/>
        </p:nvSpPr>
        <p:spPr>
          <a:xfrm rot="0">
            <a:off x="8020050" y="496098"/>
            <a:ext cx="9023163" cy="4416933"/>
          </a:xfrm>
          <a:prstGeom prst="rect">
            <a:avLst/>
          </a:prstGeom>
        </p:spPr>
        <p:txBody>
          <a:bodyPr anchor="t" rtlCol="false" tIns="0" lIns="0" bIns="0" rIns="0">
            <a:spAutoFit/>
          </a:bodyPr>
          <a:lstStyle/>
          <a:p>
            <a:pPr marL="0" indent="0" lvl="0">
              <a:lnSpc>
                <a:spcPts val="11616"/>
              </a:lnSpc>
              <a:spcBef>
                <a:spcPct val="0"/>
              </a:spcBef>
            </a:pPr>
            <a:r>
              <a:rPr lang="en-US" sz="9600" spc="-278">
                <a:solidFill>
                  <a:srgbClr val="000000"/>
                </a:solidFill>
                <a:latin typeface="Libre Baskerville Italics"/>
              </a:rPr>
              <a:t>Kesenjangan masyarakat kaya dan miskin</a:t>
            </a:r>
          </a:p>
        </p:txBody>
      </p:sp>
      <p:grpSp>
        <p:nvGrpSpPr>
          <p:cNvPr name="Group 7" id="7"/>
          <p:cNvGrpSpPr/>
          <p:nvPr/>
        </p:nvGrpSpPr>
        <p:grpSpPr>
          <a:xfrm rot="0">
            <a:off x="8188232" y="3912100"/>
            <a:ext cx="8686800" cy="4680483"/>
            <a:chOff x="0" y="0"/>
            <a:chExt cx="11582400" cy="6240644"/>
          </a:xfrm>
        </p:grpSpPr>
        <p:sp>
          <p:nvSpPr>
            <p:cNvPr name="TextBox 8" id="8"/>
            <p:cNvSpPr txBox="true"/>
            <p:nvPr/>
          </p:nvSpPr>
          <p:spPr>
            <a:xfrm rot="0">
              <a:off x="0" y="-47625"/>
              <a:ext cx="11582400" cy="610489"/>
            </a:xfrm>
            <a:prstGeom prst="rect">
              <a:avLst/>
            </a:prstGeom>
          </p:spPr>
          <p:txBody>
            <a:bodyPr anchor="t" rtlCol="false" tIns="0" lIns="0" bIns="0" rIns="0">
              <a:spAutoFit/>
            </a:bodyPr>
            <a:lstStyle/>
            <a:p>
              <a:pPr algn="just" marL="0" indent="0" lvl="0">
                <a:lnSpc>
                  <a:spcPts val="3836"/>
                </a:lnSpc>
                <a:spcBef>
                  <a:spcPct val="0"/>
                </a:spcBef>
              </a:pPr>
            </a:p>
          </p:txBody>
        </p:sp>
        <p:sp>
          <p:nvSpPr>
            <p:cNvPr name="TextBox 9" id="9"/>
            <p:cNvSpPr txBox="true"/>
            <p:nvPr/>
          </p:nvSpPr>
          <p:spPr>
            <a:xfrm rot="0">
              <a:off x="0" y="1125888"/>
              <a:ext cx="11582400" cy="5114756"/>
            </a:xfrm>
            <a:prstGeom prst="rect">
              <a:avLst/>
            </a:prstGeom>
          </p:spPr>
          <p:txBody>
            <a:bodyPr anchor="t" rtlCol="false" tIns="0" lIns="0" bIns="0" rIns="0">
              <a:spAutoFit/>
            </a:bodyPr>
            <a:lstStyle/>
            <a:p>
              <a:pPr marL="0" indent="0" lvl="0">
                <a:lnSpc>
                  <a:spcPts val="3835"/>
                </a:lnSpc>
                <a:spcBef>
                  <a:spcPct val="0"/>
                </a:spcBef>
              </a:pPr>
              <a:r>
                <a:rPr lang="en-US" sz="2800">
                  <a:solidFill>
                    <a:srgbClr val="000000"/>
                  </a:solidFill>
                  <a:latin typeface="Crimson Pro"/>
                </a:rPr>
                <a:t>k</a:t>
              </a:r>
              <a:r>
                <a:rPr lang="en-US" sz="2800" u="none">
                  <a:solidFill>
                    <a:srgbClr val="000000"/>
                  </a:solidFill>
                  <a:latin typeface="Crimson Pro"/>
                </a:rPr>
                <a:t>esenjangan antara kelompok masyarakat kaya dan miskin masih menandai kehidupan masyarakat Indonesia.</a:t>
              </a:r>
            </a:p>
            <a:p>
              <a:pPr marL="0" indent="0" lvl="0">
                <a:lnSpc>
                  <a:spcPts val="3836"/>
                </a:lnSpc>
                <a:spcBef>
                  <a:spcPct val="0"/>
                </a:spcBef>
              </a:pPr>
              <a:r>
                <a:rPr lang="en-US" sz="2799" u="none">
                  <a:solidFill>
                    <a:srgbClr val="000000"/>
                  </a:solidFill>
                  <a:latin typeface="Crimson Pro"/>
                </a:rPr>
                <a:t>Sebagai contoh yang sangat mencolok adalah penggerusan sumber-sumber ekonomi bidang pertambangan. Para penikmat hasil tambang emas dan tembaga di Papua, misalnya, bukanlah mayoritas warga Papua yang miskin tapi kapitalis pemodal dan segelintir kaum eksekutif yang menjalankan perusahaan tambang itu.</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20" t="28686" r="3920" b="0"/>
          <a:stretch>
            <a:fillRect/>
          </a:stretch>
        </p:blipFill>
        <p:spPr>
          <a:xfrm flipH="false" flipV="false" rot="0">
            <a:off x="261319" y="291107"/>
            <a:ext cx="17765362" cy="9751776"/>
          </a:xfrm>
          <a:prstGeom prst="rect">
            <a:avLst/>
          </a:prstGeom>
        </p:spPr>
      </p:pic>
      <p:grpSp>
        <p:nvGrpSpPr>
          <p:cNvPr name="Group 3" id="3"/>
          <p:cNvGrpSpPr/>
          <p:nvPr/>
        </p:nvGrpSpPr>
        <p:grpSpPr>
          <a:xfrm rot="0">
            <a:off x="-1219200" y="9571038"/>
            <a:ext cx="18478500" cy="179070"/>
            <a:chOff x="0" y="0"/>
            <a:chExt cx="24638000" cy="238760"/>
          </a:xfrm>
        </p:grpSpPr>
        <p:sp>
          <p:nvSpPr>
            <p:cNvPr name="AutoShape 4" id="4"/>
            <p:cNvSpPr/>
            <p:nvPr/>
          </p:nvSpPr>
          <p:spPr>
            <a:xfrm rot="0">
              <a:off x="0" y="106680"/>
              <a:ext cx="20397243" cy="12700"/>
            </a:xfrm>
            <a:prstGeom prst="rect">
              <a:avLst/>
            </a:prstGeom>
            <a:solidFill>
              <a:srgbClr val="000000"/>
            </a:solidFill>
          </p:spPr>
        </p:sp>
        <p:sp>
          <p:nvSpPr>
            <p:cNvPr name="TextBox 5" id="5"/>
            <p:cNvSpPr txBox="true"/>
            <p:nvPr/>
          </p:nvSpPr>
          <p:spPr>
            <a:xfrm rot="0">
              <a:off x="20397243" y="-19050"/>
              <a:ext cx="4240757" cy="257810"/>
            </a:xfrm>
            <a:prstGeom prst="rect">
              <a:avLst/>
            </a:prstGeom>
          </p:spPr>
          <p:txBody>
            <a:bodyPr anchor="t" rtlCol="false" tIns="0" lIns="0" bIns="0" rIns="0">
              <a:spAutoFit/>
            </a:bodyPr>
            <a:lstStyle/>
            <a:p>
              <a:pPr algn="r" marL="0" indent="0" lvl="0">
                <a:lnSpc>
                  <a:spcPts val="1679"/>
                </a:lnSpc>
                <a:spcBef>
                  <a:spcPct val="0"/>
                </a:spcBef>
              </a:pPr>
            </a:p>
          </p:txBody>
        </p:sp>
      </p:grpSp>
      <p:sp>
        <p:nvSpPr>
          <p:cNvPr name="AutoShape 6" id="6"/>
          <p:cNvSpPr/>
          <p:nvPr/>
        </p:nvSpPr>
        <p:spPr>
          <a:xfrm rot="0">
            <a:off x="1028700" y="3816850"/>
            <a:ext cx="1371600" cy="95250"/>
          </a:xfrm>
          <a:prstGeom prst="rect">
            <a:avLst/>
          </a:prstGeom>
          <a:solidFill>
            <a:srgbClr val="473C38"/>
          </a:solidFill>
        </p:spPr>
      </p:sp>
      <p:pic>
        <p:nvPicPr>
          <p:cNvPr name="Picture 7" id="7"/>
          <p:cNvPicPr>
            <a:picLocks noChangeAspect="true"/>
          </p:cNvPicPr>
          <p:nvPr/>
        </p:nvPicPr>
        <p:blipFill>
          <a:blip r:embed="rId3"/>
          <a:srcRect l="0" t="4478" r="0" b="4478"/>
          <a:stretch>
            <a:fillRect/>
          </a:stretch>
        </p:blipFill>
        <p:spPr>
          <a:xfrm flipH="false" flipV="false" rot="0">
            <a:off x="782569" y="0"/>
            <a:ext cx="7043124" cy="9258300"/>
          </a:xfrm>
          <a:prstGeom prst="rect">
            <a:avLst/>
          </a:prstGeom>
        </p:spPr>
      </p:pic>
      <p:sp>
        <p:nvSpPr>
          <p:cNvPr name="TextBox 8" id="8"/>
          <p:cNvSpPr txBox="true"/>
          <p:nvPr/>
        </p:nvSpPr>
        <p:spPr>
          <a:xfrm rot="0">
            <a:off x="8212932" y="873117"/>
            <a:ext cx="8686800" cy="2943733"/>
          </a:xfrm>
          <a:prstGeom prst="rect">
            <a:avLst/>
          </a:prstGeom>
        </p:spPr>
        <p:txBody>
          <a:bodyPr anchor="t" rtlCol="false" tIns="0" lIns="0" bIns="0" rIns="0">
            <a:spAutoFit/>
          </a:bodyPr>
          <a:lstStyle/>
          <a:p>
            <a:pPr marL="0" indent="0" lvl="0">
              <a:lnSpc>
                <a:spcPts val="11616"/>
              </a:lnSpc>
              <a:spcBef>
                <a:spcPct val="0"/>
              </a:spcBef>
            </a:pPr>
            <a:r>
              <a:rPr lang="en-US" sz="9600" spc="-278">
                <a:solidFill>
                  <a:srgbClr val="000000"/>
                </a:solidFill>
                <a:latin typeface="Libre Baskerville Italics"/>
              </a:rPr>
              <a:t>Ketidakadilan hukum</a:t>
            </a:r>
          </a:p>
        </p:txBody>
      </p:sp>
      <p:grpSp>
        <p:nvGrpSpPr>
          <p:cNvPr name="Group 9" id="9"/>
          <p:cNvGrpSpPr/>
          <p:nvPr/>
        </p:nvGrpSpPr>
        <p:grpSpPr>
          <a:xfrm rot="0">
            <a:off x="8212932" y="3040414"/>
            <a:ext cx="6352335" cy="2750083"/>
            <a:chOff x="0" y="0"/>
            <a:chExt cx="8469780" cy="3666777"/>
          </a:xfrm>
        </p:grpSpPr>
        <p:sp>
          <p:nvSpPr>
            <p:cNvPr name="TextBox 10" id="10"/>
            <p:cNvSpPr txBox="true"/>
            <p:nvPr/>
          </p:nvSpPr>
          <p:spPr>
            <a:xfrm rot="0">
              <a:off x="0" y="-47625"/>
              <a:ext cx="8469780" cy="610489"/>
            </a:xfrm>
            <a:prstGeom prst="rect">
              <a:avLst/>
            </a:prstGeom>
          </p:spPr>
          <p:txBody>
            <a:bodyPr anchor="t" rtlCol="false" tIns="0" lIns="0" bIns="0" rIns="0">
              <a:spAutoFit/>
            </a:bodyPr>
            <a:lstStyle/>
            <a:p>
              <a:pPr algn="just" marL="0" indent="0" lvl="0">
                <a:lnSpc>
                  <a:spcPts val="3836"/>
                </a:lnSpc>
                <a:spcBef>
                  <a:spcPct val="0"/>
                </a:spcBef>
              </a:pPr>
            </a:p>
          </p:txBody>
        </p:sp>
        <p:sp>
          <p:nvSpPr>
            <p:cNvPr name="TextBox 11" id="11"/>
            <p:cNvSpPr txBox="true"/>
            <p:nvPr/>
          </p:nvSpPr>
          <p:spPr>
            <a:xfrm rot="0">
              <a:off x="0" y="1125888"/>
              <a:ext cx="8469780" cy="2540889"/>
            </a:xfrm>
            <a:prstGeom prst="rect">
              <a:avLst/>
            </a:prstGeom>
          </p:spPr>
          <p:txBody>
            <a:bodyPr anchor="t" rtlCol="false" tIns="0" lIns="0" bIns="0" rIns="0">
              <a:spAutoFit/>
            </a:bodyPr>
            <a:lstStyle/>
            <a:p>
              <a:pPr marL="0" indent="0" lvl="0">
                <a:lnSpc>
                  <a:spcPts val="3836"/>
                </a:lnSpc>
                <a:spcBef>
                  <a:spcPct val="0"/>
                </a:spcBef>
              </a:pPr>
              <a:r>
                <a:rPr lang="en-US" sz="2800">
                  <a:solidFill>
                    <a:srgbClr val="000000"/>
                  </a:solidFill>
                  <a:latin typeface="Crimson Pro"/>
                </a:rPr>
                <a:t>k</a:t>
              </a:r>
              <a:r>
                <a:rPr lang="en-US" sz="2800" u="none">
                  <a:solidFill>
                    <a:srgbClr val="000000"/>
                  </a:solidFill>
                  <a:latin typeface="Crimson Pro"/>
                </a:rPr>
                <a:t>etidakadilan hukum yang masih mewarnai proses peradilan di Indonesia, seperti putusan bebas bersyarat atas pengedar narkoba asal Australia Schapell Corby.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20" t="28686" r="3920" b="0"/>
          <a:stretch>
            <a:fillRect/>
          </a:stretch>
        </p:blipFill>
        <p:spPr>
          <a:xfrm flipH="false" flipV="false" rot="0">
            <a:off x="261319" y="291107"/>
            <a:ext cx="17765362" cy="9751776"/>
          </a:xfrm>
          <a:prstGeom prst="rect">
            <a:avLst/>
          </a:prstGeom>
        </p:spPr>
      </p:pic>
      <p:sp>
        <p:nvSpPr>
          <p:cNvPr name="AutoShape 3" id="3"/>
          <p:cNvSpPr/>
          <p:nvPr/>
        </p:nvSpPr>
        <p:spPr>
          <a:xfrm rot="0">
            <a:off x="-1219200" y="9651048"/>
            <a:ext cx="15297932" cy="9525"/>
          </a:xfrm>
          <a:prstGeom prst="rect">
            <a:avLst/>
          </a:prstGeom>
          <a:solidFill>
            <a:srgbClr val="000000"/>
          </a:solidFill>
        </p:spPr>
      </p:sp>
      <p:sp>
        <p:nvSpPr>
          <p:cNvPr name="AutoShape 4" id="4"/>
          <p:cNvSpPr/>
          <p:nvPr/>
        </p:nvSpPr>
        <p:spPr>
          <a:xfrm rot="0">
            <a:off x="1028700" y="3816850"/>
            <a:ext cx="1371600" cy="95250"/>
          </a:xfrm>
          <a:prstGeom prst="rect">
            <a:avLst/>
          </a:prstGeom>
          <a:solidFill>
            <a:srgbClr val="473C38"/>
          </a:solidFill>
        </p:spPr>
      </p:sp>
      <p:pic>
        <p:nvPicPr>
          <p:cNvPr name="Picture 5" id="5"/>
          <p:cNvPicPr>
            <a:picLocks noChangeAspect="true"/>
          </p:cNvPicPr>
          <p:nvPr/>
        </p:nvPicPr>
        <p:blipFill>
          <a:blip r:embed="rId3"/>
          <a:srcRect l="0" t="3474" r="0" b="3474"/>
          <a:stretch>
            <a:fillRect/>
          </a:stretch>
        </p:blipFill>
        <p:spPr>
          <a:xfrm flipH="false" flipV="false" rot="0">
            <a:off x="782569" y="0"/>
            <a:ext cx="7043124" cy="9258300"/>
          </a:xfrm>
          <a:prstGeom prst="rect">
            <a:avLst/>
          </a:prstGeom>
        </p:spPr>
      </p:pic>
      <p:sp>
        <p:nvSpPr>
          <p:cNvPr name="TextBox 6" id="6"/>
          <p:cNvSpPr txBox="true"/>
          <p:nvPr/>
        </p:nvSpPr>
        <p:spPr>
          <a:xfrm rot="0">
            <a:off x="8251029" y="1019175"/>
            <a:ext cx="8686800" cy="1470533"/>
          </a:xfrm>
          <a:prstGeom prst="rect">
            <a:avLst/>
          </a:prstGeom>
        </p:spPr>
        <p:txBody>
          <a:bodyPr anchor="t" rtlCol="false" tIns="0" lIns="0" bIns="0" rIns="0">
            <a:spAutoFit/>
          </a:bodyPr>
          <a:lstStyle/>
          <a:p>
            <a:pPr marL="0" indent="0" lvl="0">
              <a:lnSpc>
                <a:spcPts val="11616"/>
              </a:lnSpc>
              <a:spcBef>
                <a:spcPct val="0"/>
              </a:spcBef>
            </a:pPr>
            <a:r>
              <a:rPr lang="en-US" sz="9600" spc="-278">
                <a:solidFill>
                  <a:srgbClr val="000000"/>
                </a:solidFill>
                <a:latin typeface="Libre Baskerville Italics"/>
              </a:rPr>
              <a:t>Pajak</a:t>
            </a:r>
          </a:p>
        </p:txBody>
      </p:sp>
      <p:grpSp>
        <p:nvGrpSpPr>
          <p:cNvPr name="Group 7" id="7"/>
          <p:cNvGrpSpPr/>
          <p:nvPr/>
        </p:nvGrpSpPr>
        <p:grpSpPr>
          <a:xfrm rot="0">
            <a:off x="8443912" y="2489708"/>
            <a:ext cx="6352335" cy="3715283"/>
            <a:chOff x="0" y="0"/>
            <a:chExt cx="8469780" cy="4953710"/>
          </a:xfrm>
        </p:grpSpPr>
        <p:sp>
          <p:nvSpPr>
            <p:cNvPr name="TextBox 8" id="8"/>
            <p:cNvSpPr txBox="true"/>
            <p:nvPr/>
          </p:nvSpPr>
          <p:spPr>
            <a:xfrm rot="0">
              <a:off x="0" y="-47625"/>
              <a:ext cx="8469780" cy="610489"/>
            </a:xfrm>
            <a:prstGeom prst="rect">
              <a:avLst/>
            </a:prstGeom>
          </p:spPr>
          <p:txBody>
            <a:bodyPr anchor="t" rtlCol="false" tIns="0" lIns="0" bIns="0" rIns="0">
              <a:spAutoFit/>
            </a:bodyPr>
            <a:lstStyle/>
            <a:p>
              <a:pPr algn="just" marL="0" indent="0" lvl="0">
                <a:lnSpc>
                  <a:spcPts val="3836"/>
                </a:lnSpc>
                <a:spcBef>
                  <a:spcPct val="0"/>
                </a:spcBef>
              </a:pPr>
            </a:p>
          </p:txBody>
        </p:sp>
        <p:sp>
          <p:nvSpPr>
            <p:cNvPr name="TextBox 9" id="9"/>
            <p:cNvSpPr txBox="true"/>
            <p:nvPr/>
          </p:nvSpPr>
          <p:spPr>
            <a:xfrm rot="0">
              <a:off x="0" y="1125888"/>
              <a:ext cx="8469780" cy="3827822"/>
            </a:xfrm>
            <a:prstGeom prst="rect">
              <a:avLst/>
            </a:prstGeom>
          </p:spPr>
          <p:txBody>
            <a:bodyPr anchor="t" rtlCol="false" tIns="0" lIns="0" bIns="0" rIns="0">
              <a:spAutoFit/>
            </a:bodyPr>
            <a:lstStyle/>
            <a:p>
              <a:pPr marL="0" indent="0" lvl="0">
                <a:lnSpc>
                  <a:spcPts val="3835"/>
                </a:lnSpc>
                <a:spcBef>
                  <a:spcPct val="0"/>
                </a:spcBef>
              </a:pPr>
              <a:r>
                <a:rPr lang="en-US" sz="2800">
                  <a:solidFill>
                    <a:srgbClr val="000000"/>
                  </a:solidFill>
                  <a:latin typeface="Crimson Pro"/>
                </a:rPr>
                <a:t>Banyaknya orang kaya yang tidak bersedia</a:t>
              </a:r>
              <a:r>
                <a:rPr lang="en-US" sz="1200">
                  <a:solidFill>
                    <a:srgbClr val="000000"/>
                  </a:solidFill>
                  <a:latin typeface="Arimo"/>
                </a:rPr>
                <a:t> </a:t>
              </a:r>
              <a:r>
                <a:rPr lang="en-US" sz="2800" u="none">
                  <a:solidFill>
                    <a:srgbClr val="000000"/>
                  </a:solidFill>
                  <a:latin typeface="Crimson Pro"/>
                </a:rPr>
                <a:t>membayar pajak dengan benar, seperti kasus penggelapan pajak oleh</a:t>
              </a:r>
            </a:p>
            <a:p>
              <a:pPr marL="0" indent="0" lvl="0">
                <a:lnSpc>
                  <a:spcPts val="3835"/>
                </a:lnSpc>
                <a:spcBef>
                  <a:spcPct val="0"/>
                </a:spcBef>
              </a:pPr>
              <a:r>
                <a:rPr lang="en-US" sz="2800" u="none">
                  <a:solidFill>
                    <a:srgbClr val="000000"/>
                  </a:solidFill>
                  <a:latin typeface="Crimson Pro"/>
                </a:rPr>
                <a:t>perusahaan, kasus panama papers yang menghindari atau mengurangi</a:t>
              </a:r>
            </a:p>
            <a:p>
              <a:pPr marL="0" indent="0" lvl="0">
                <a:lnSpc>
                  <a:spcPts val="3836"/>
                </a:lnSpc>
                <a:spcBef>
                  <a:spcPct val="0"/>
                </a:spcBef>
              </a:pPr>
              <a:r>
                <a:rPr lang="en-US" sz="2800" u="none">
                  <a:solidFill>
                    <a:srgbClr val="000000"/>
                  </a:solidFill>
                  <a:latin typeface="Crimson Pro"/>
                </a:rPr>
                <a:t>pembayaran pajak.</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DAENxBTo9TU</dc:identifier>
  <dcterms:modified xsi:type="dcterms:W3CDTF">2011-08-01T06:04:30Z</dcterms:modified>
  <cp:revision>1</cp:revision>
  <dc:title>Craft Workshop Wide Presentation</dc:title>
</cp:coreProperties>
</file>